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735486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16685917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831532009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56132607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106448460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032403655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7667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07935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84982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5306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2760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06662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A65E3A-77D5-817F-B2D2-C17A122F6A3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793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96059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13449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05BFD4-2FC0-1EE4-6E3E-FE197DABA19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93287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58472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47279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7AF216-C637-FE25-A2FA-4B0FB71DD37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8178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8376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9497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DDC53F-0B61-8CC0-C4FC-50F97BA687D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6854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84404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30670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0D780-76F7-BD95-371F-346B52B3F8E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4345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19215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9416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62C5C6-B480-E809-4B36-766AFFE4DCE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0904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6779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0447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59134-D5CB-26E8-0C78-43DFB12E4C6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15874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69297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9387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B47195-4E41-25E1-6EF3-990F98EB866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7713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0532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14310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3E87CD-BB89-E9B1-6C60-400ADAA43B8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7686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39094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41032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F6B0BC-76F8-3982-C598-51037F9FD4D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0904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04794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32149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73363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3279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14444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5895C-71C9-8AFC-95CF-019C68428B5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60069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9306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9325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3A2455-7E06-94A2-1DF2-64AF9B9CF418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306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96633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5272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752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08704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1104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2423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0250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30603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82653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17003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22645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B0C86E-ED63-EDD5-4015-ABA28C14893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8403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16651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8210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7937A4-9C91-5A7A-672B-387008F357D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5529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58367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52030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D0BDBD-9F43-7B47-B63B-4861FFF33C3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4635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22251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17906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FE71A0-1CE3-CA5F-8C59-114BD26D677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39672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91226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1436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18317A-902B-A755-045D-D5352612CE3E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2782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2260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4454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52B643-5629-2076-DFDF-ED296DC5B78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828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06525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25788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FCE7AE-A6BA-60EB-7ED9-5B553137E17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033549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9417422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6685021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060156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1760227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3222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8939736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698792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2520858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3234829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39804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6971271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946346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48386993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122833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3149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1612842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5204467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3654611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5141304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233270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776591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278366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12740610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7592955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97108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6062145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8454856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2483777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8511768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038083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289585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0213986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9854519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3444151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5522063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6654984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55269137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212736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6926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9964387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114580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0249701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61507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2270794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2123263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585186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5551187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4951663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0053802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6034926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9495782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793913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027596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10609609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9522042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1611186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7873482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44866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27215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770816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8571252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392231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8554782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20924938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 Fundamentals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197023335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89628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92146556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Encoder Direction Logic (Code Concept)</a:t>
            </a:r>
            <a:endParaRPr sz="2800">
              <a:solidFill>
                <a:schemeClr val="bg1"/>
              </a:solidFill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Direction Detection Logic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4183710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1466449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28257" y="1936229"/>
            <a:ext cx="3552824" cy="1333499"/>
          </a:xfrm>
          <a:prstGeom prst="rect">
            <a:avLst/>
          </a:prstGeom>
        </p:spPr>
      </p:pic>
      <p:sp>
        <p:nvSpPr>
          <p:cNvPr id="2060555277" name=""/>
          <p:cNvSpPr/>
          <p:nvPr/>
        </p:nvSpPr>
        <p:spPr bwMode="auto">
          <a:xfrm flipH="0" flipV="0">
            <a:off x="792405" y="3795119"/>
            <a:ext cx="7408018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triggers interrupt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B determines sign (+ / −)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Produces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signed encoder counts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2311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5515114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Interrupts 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 occur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asynchronously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Polling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Miss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Reduce accuracy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Interrupts ensure: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 missed counts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Accurate high-resolution measurement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responsiveness</a:t>
            </a:r>
            <a:endParaRPr/>
          </a:p>
        </p:txBody>
      </p:sp>
      <p:pic>
        <p:nvPicPr>
          <p:cNvPr id="124391156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08086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8537168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Flow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213437136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0615073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47332" y="1405327"/>
            <a:ext cx="3333749" cy="3009899"/>
          </a:xfrm>
          <a:prstGeom prst="rect">
            <a:avLst/>
          </a:prstGeom>
        </p:spPr>
      </p:pic>
      <p:sp>
        <p:nvSpPr>
          <p:cNvPr id="1096507430" name=""/>
          <p:cNvSpPr/>
          <p:nvPr/>
        </p:nvSpPr>
        <p:spPr bwMode="auto">
          <a:xfrm flipH="0" flipV="0">
            <a:off x="868257" y="5008338"/>
            <a:ext cx="8643446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happens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independent of loop execution speed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207302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38780322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Handling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Atomic Reading Is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counts are updated inside ISRs.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33353103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pic>
        <p:nvPicPr>
          <p:cNvPr id="15480710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69794" y="2451516"/>
            <a:ext cx="2266949" cy="1457325"/>
          </a:xfrm>
          <a:prstGeom prst="rect">
            <a:avLst/>
          </a:prstGeom>
        </p:spPr>
      </p:pic>
      <p:sp>
        <p:nvSpPr>
          <p:cNvPr id="1383276780" name=""/>
          <p:cNvSpPr/>
          <p:nvPr/>
        </p:nvSpPr>
        <p:spPr bwMode="auto">
          <a:xfrm flipH="0" flipV="0">
            <a:off x="494255" y="4484182"/>
            <a:ext cx="481851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Partial reads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corruption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Inconsistent display values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450981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8247185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Strategy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Design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Clear title for context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Large numeric values for readability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Separate Left and Right wheel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improves: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Debugging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motion symmetry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Visual validation during testing</a:t>
            </a:r>
            <a:endParaRPr/>
          </a:p>
        </p:txBody>
      </p:sp>
      <p:pic>
        <p:nvPicPr>
          <p:cNvPr id="117250216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438985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83503328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Meaning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/>
          </a:p>
        </p:txBody>
      </p:sp>
      <p:pic>
        <p:nvPicPr>
          <p:cNvPr id="42179939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601728643" name=""/>
          <p:cNvGraphicFramePr>
            <a:graphicFrameLocks xmlns:a="http://schemas.openxmlformats.org/drawingml/2006/main"/>
          </p:cNvGraphicFramePr>
          <p:nvPr/>
        </p:nvGraphicFramePr>
        <p:xfrm>
          <a:off x="708264" y="2001603"/>
          <a:ext cx="6647881" cy="312800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641298"/>
                <a:gridCol w="3993884"/>
              </a:tblGrid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OLED Field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Meaning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85941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right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Total encoder pulses from left wheel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Increasing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forward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Decreasing value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Wheel rotating backward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6716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Unequal counts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Turning / drift</a:t>
                      </a:r>
                      <a:endParaRPr sz="20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pic>
        <p:nvPicPr>
          <p:cNvPr id="5516462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48237" y="1951844"/>
            <a:ext cx="4248811" cy="3247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553211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5733663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What the Encoder Counts Represent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Physical Meaning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Count ∝ Wheel Rotation ∝ Distance Traveled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With known parameters: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Pulses per revolution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diameter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Counts can be converted to: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 (cm / m)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Speed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displacement</a:t>
            </a:r>
            <a:endParaRPr/>
          </a:p>
        </p:txBody>
      </p:sp>
      <p:pic>
        <p:nvPicPr>
          <p:cNvPr id="157251931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09720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34750372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Introduction to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the estimation of robot position using wheel motion.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Based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Left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Right wheel distance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base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primary sensor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odometry.</a:t>
            </a:r>
            <a:endParaRPr/>
          </a:p>
        </p:txBody>
      </p:sp>
      <p:pic>
        <p:nvPicPr>
          <p:cNvPr id="168531364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57056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66595072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 of Encoder-Only Odometry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Limitations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Uneven surfaces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Accumulated error (drift)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Therefore, encoders are later combined with: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Gyroscope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Compass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</a:t>
            </a:r>
            <a:endParaRPr/>
          </a:p>
        </p:txBody>
      </p:sp>
      <p:pic>
        <p:nvPicPr>
          <p:cNvPr id="76335839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49136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95820793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Relation to Other Sensors (Context Slide)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Sensor Roles in Navigation</a:t>
            </a:r>
            <a:endParaRPr/>
          </a:p>
        </p:txBody>
      </p:sp>
      <p:pic>
        <p:nvPicPr>
          <p:cNvPr id="4257033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901825476" name=""/>
          <p:cNvGraphicFramePr>
            <a:graphicFrameLocks xmlns:a="http://schemas.openxmlformats.org/drawingml/2006/main"/>
          </p:cNvGraphicFramePr>
          <p:nvPr/>
        </p:nvGraphicFramePr>
        <p:xfrm>
          <a:off x="1602833" y="2181464"/>
          <a:ext cx="3778249" cy="1932938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3194130"/>
                <a:gridCol w="321791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Role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Encoder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Distance &amp; speed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Gyroscope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Rotation rate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Accelerometer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Linear motion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Magnetometer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heading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Global position</a:t>
                      </a:r>
                      <a:endParaRPr sz="2000"/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Sensor Fusion</a:t>
                      </a:r>
                      <a:endParaRPr sz="20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Error reduction</a:t>
                      </a:r>
                      <a:endParaRPr sz="2000"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5458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5095293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2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Car-3 -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5390688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238669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522997694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9750668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55026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29710515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Applications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Where This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Differential drive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Line following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Distance-based movement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Closed-loop speed control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SLAM (advanced)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Autonomous navigation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are present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almost every mobile robot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201519807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449361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7171484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 (Engineering Perspective)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Understanding real-world motion sensing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Implementing interrupt-driven systems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Interpreting signed sensor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Bridging theory and physical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Preparing for odometry and sensor fusion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prerequisite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autonomy.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Conclusion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encoders provide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most fundamental feedback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mobile robots.</a:t>
            </a:r>
            <a:b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measurement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required before implementing navigation, control, and autonomy algorithms.</a:t>
            </a:r>
            <a:endParaRPr/>
          </a:p>
        </p:txBody>
      </p:sp>
      <p:pic>
        <p:nvPicPr>
          <p:cNvPr id="110428331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214739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48216779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203531759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974030036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9174222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98667" y="3854012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882656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62429710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58930149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076603605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396331981" name=""/>
          <p:cNvSpPr txBox="1"/>
          <p:nvPr/>
        </p:nvSpPr>
        <p:spPr bwMode="auto">
          <a:xfrm flipH="0" flipV="0">
            <a:off x="703450" y="6174834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943747655" name=""/>
          <p:cNvSpPr txBox="1"/>
          <p:nvPr/>
        </p:nvSpPr>
        <p:spPr bwMode="auto">
          <a:xfrm flipH="0" flipV="0">
            <a:off x="4298334" y="5833071"/>
            <a:ext cx="5892373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</a:rPr>
              <a:t>https://github.com/info-zas/zas-robotics-car-3-encoders-imu-gps/tree/main/01_FoundationProjects/02_Car-3_Encoder_Motors_Ticks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15155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81430397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82334802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716781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48843926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 of the Experiment</a:t>
            </a:r>
            <a:endParaRPr sz="2800"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measure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 rotation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determine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of motion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encoder phase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implement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interrupt-based counting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accurate pulse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visualize encoder counts in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sensing layer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for autonomous navigation.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457200" lvl="1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Pre-requisite: 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Mandatory to complete the first lesson car-3 Basic Movements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0599846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2933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121126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13019874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705324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JGA25-371 Motor – Pin Groups, Encoder Details &amp; Comparison</a:t>
            </a:r>
            <a:endParaRPr lang="en-US" sz="2800" b="1" i="0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2464964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87464897" name=""/>
          <p:cNvGraphicFramePr>
            <a:graphicFrameLocks xmlns:a="http://schemas.openxmlformats.org/drawingml/2006/main"/>
          </p:cNvGraphicFramePr>
          <p:nvPr/>
        </p:nvGraphicFramePr>
        <p:xfrm>
          <a:off x="883479" y="1151176"/>
          <a:ext cx="6559391" cy="348741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868121"/>
                <a:gridCol w="1419149"/>
                <a:gridCol w="2317090"/>
                <a:gridCol w="1868121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Group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/ Wire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(Power)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M+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(+)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AO1 / BO1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M−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terminal (−)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TB6612 AO2 / BO2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(Sensor)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power supply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ground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2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ENCB_L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4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ENCA_R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pulse output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3 (Interrupt)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ENCB_R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wheel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5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graphicFrame>
        <p:nvGraphicFramePr>
          <p:cNvPr id="1681939415" name=""/>
          <p:cNvGraphicFramePr>
            <a:graphicFrameLocks xmlns:a="http://schemas.openxmlformats.org/drawingml/2006/main"/>
          </p:cNvGraphicFramePr>
          <p:nvPr/>
        </p:nvGraphicFramePr>
        <p:xfrm>
          <a:off x="883479" y="5096156"/>
          <a:ext cx="7440678" cy="15671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2006982"/>
                <a:gridCol w="2474404"/>
                <a:gridCol w="2946588"/>
              </a:tblGrid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Aspect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/ Actuator (via TB6612)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Encoder / 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Makes wheel rotate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Measures wheel motion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Power/Current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High current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Low-power digital signals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Role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Controls direction &amp; speed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Provides speed, distance &amp; direction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7432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Type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Actuator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Sensor</a:t>
                      </a:r>
                      <a:endParaRPr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601084694" name=""/>
          <p:cNvSpPr/>
          <p:nvPr/>
        </p:nvSpPr>
        <p:spPr bwMode="auto">
          <a:xfrm flipH="0" flipV="0">
            <a:off x="883479" y="4638596"/>
            <a:ext cx="2675079" cy="45755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Motor vs Encoder</a:t>
            </a:r>
            <a:endParaRPr/>
          </a:p>
        </p:txBody>
      </p:sp>
      <p:pic>
        <p:nvPicPr>
          <p:cNvPr id="21338487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66732" y="3353618"/>
            <a:ext cx="1642542" cy="2672946"/>
          </a:xfrm>
          <a:prstGeom prst="rect">
            <a:avLst/>
          </a:prstGeom>
        </p:spPr>
      </p:pic>
      <p:pic>
        <p:nvPicPr>
          <p:cNvPr id="17799995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435948" y="1151175"/>
            <a:ext cx="1873326" cy="1833784"/>
          </a:xfrm>
          <a:prstGeom prst="rect">
            <a:avLst/>
          </a:prstGeom>
        </p:spPr>
      </p:pic>
      <p:pic>
        <p:nvPicPr>
          <p:cNvPr id="182005416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5399977" flipH="0" flipV="0">
            <a:off x="10183102" y="1336572"/>
            <a:ext cx="1833784" cy="1462991"/>
          </a:xfrm>
          <a:prstGeom prst="rect">
            <a:avLst/>
          </a:prstGeom>
        </p:spPr>
      </p:pic>
      <p:pic>
        <p:nvPicPr>
          <p:cNvPr id="163900610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0691076" y="3429000"/>
            <a:ext cx="997988" cy="1666399"/>
          </a:xfrm>
          <a:prstGeom prst="rect">
            <a:avLst/>
          </a:prstGeom>
        </p:spPr>
      </p:pic>
      <p:pic>
        <p:nvPicPr>
          <p:cNvPr id="83410259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744556" y="5194479"/>
            <a:ext cx="944509" cy="1085850"/>
          </a:xfrm>
          <a:prstGeom prst="rect">
            <a:avLst/>
          </a:prstGeom>
        </p:spPr>
      </p:pic>
      <p:sp>
        <p:nvSpPr>
          <p:cNvPr id="1396887025" name=""/>
          <p:cNvSpPr txBox="1"/>
          <p:nvPr/>
        </p:nvSpPr>
        <p:spPr bwMode="auto">
          <a:xfrm flipH="0" flipV="0">
            <a:off x="10558527" y="3035537"/>
            <a:ext cx="111597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Encoder</a:t>
            </a:r>
            <a:endParaRPr/>
          </a:p>
        </p:txBody>
      </p:sp>
      <p:sp>
        <p:nvSpPr>
          <p:cNvPr id="2053923739" name=""/>
          <p:cNvSpPr txBox="1"/>
          <p:nvPr/>
        </p:nvSpPr>
        <p:spPr bwMode="auto">
          <a:xfrm flipH="0" flipV="0">
            <a:off x="8435948" y="2984960"/>
            <a:ext cx="191763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&amp;  connector</a:t>
            </a:r>
            <a:endParaRPr/>
          </a:p>
        </p:txBody>
      </p:sp>
      <p:sp>
        <p:nvSpPr>
          <p:cNvPr id="423582216" name=""/>
          <p:cNvSpPr txBox="1"/>
          <p:nvPr/>
        </p:nvSpPr>
        <p:spPr bwMode="auto">
          <a:xfrm flipH="0" flipV="0">
            <a:off x="8697939" y="6051549"/>
            <a:ext cx="1611336" cy="457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solidFill>
                  <a:schemeClr val="bg1"/>
                </a:solidFill>
              </a:rPr>
              <a:t>Motor &amp; encode mounted</a:t>
            </a:r>
            <a:endParaRPr/>
          </a:p>
        </p:txBody>
      </p:sp>
      <p:sp>
        <p:nvSpPr>
          <p:cNvPr id="1944201062" name=""/>
          <p:cNvSpPr txBox="1"/>
          <p:nvPr/>
        </p:nvSpPr>
        <p:spPr bwMode="auto">
          <a:xfrm flipH="0" flipV="0">
            <a:off x="10558527" y="6347032"/>
            <a:ext cx="118934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bg1"/>
                </a:solidFill>
              </a:rPr>
              <a:t>Motor Specs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84783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109825934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Wheel Encoders Are Important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 Encoders Matter in Robotics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Motors do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 guarantee motion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Wheels may: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Slip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Stall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Rotate unevenly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provide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actual movement feedback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Encoders answer: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“How much did the robot really move?”</a:t>
            </a:r>
            <a:endParaRPr/>
          </a:p>
        </p:txBody>
      </p:sp>
      <p:pic>
        <p:nvPicPr>
          <p:cNvPr id="139090353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98025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2853501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Overview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DC Motors with Quadrature Encoders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ENCA → Pulse count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ENCB → Direction detection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External interrupts on pins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D2, D3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Live visualization of encoder counts</a:t>
            </a:r>
            <a:endParaRPr/>
          </a:p>
        </p:txBody>
      </p:sp>
      <p:pic>
        <p:nvPicPr>
          <p:cNvPr id="5219504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697037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GB" sz="4400" b="0" i="0" u="none" strike="noStrike" cap="none" spc="0">
                <a:solidFill>
                  <a:schemeClr val="bg1"/>
                </a:solidFill>
                <a:latin typeface="Aptos Display"/>
                <a:ea typeface="Arial"/>
                <a:cs typeface="Arial"/>
              </a:rPr>
              <a:t>Car Basic Movements</a:t>
            </a:r>
            <a:endParaRPr/>
          </a:p>
        </p:txBody>
      </p:sp>
      <p:sp>
        <p:nvSpPr>
          <p:cNvPr id="198657374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Hardware Architecture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93737078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1378148905" name=""/>
          <p:cNvGraphicFramePr>
            <a:graphicFrameLocks xmlns:a="http://schemas.openxmlformats.org/drawingml/2006/main"/>
          </p:cNvGraphicFramePr>
          <p:nvPr/>
        </p:nvGraphicFramePr>
        <p:xfrm>
          <a:off x="4470368" y="961399"/>
          <a:ext cx="7219413" cy="7101295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350000"/>
                <a:gridCol w="1563592"/>
                <a:gridCol w="3223755"/>
                <a:gridCol w="1388612"/>
              </a:tblGrid>
              <a:tr h="6426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Pin Name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Function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Description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Connected To (in Our Robot)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731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PWMA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PWM_L</a:t>
                      </a:r>
                      <a:r>
                        <a:rPr sz="12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(A)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A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6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AIN1 (</a:t>
                      </a:r>
                      <a:r>
                        <a:rPr sz="1200" b="0" i="1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7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AIN2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IN2_L)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(A)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8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PWMB</a:t>
                      </a:r>
                      <a:r>
                        <a:rPr sz="1200" b="0" i="0" u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(PWM_R)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Speed Control (B)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PWM input for Motor B speed (0-255)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BIN1 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IN1_R)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1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BIN2</a:t>
                      </a:r>
                      <a:r>
                        <a:rPr lang="en-US" sz="1200" b="1" i="0" u="none" strike="noStrike" cap="none" spc="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(</a:t>
                      </a:r>
                      <a:r>
                        <a:rPr lang="en-US" sz="1200" b="0" i="1" u="none" strike="noStrike" cap="none" spc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IN2_R)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Direction (B) Bit 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direction control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Pin 10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Standby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Enable/Disable driver (HIGH = enabled)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Usually tied to 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VM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7-12V for motors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External battery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266768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VCC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Logic Power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5V from Arduino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5V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341273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Common ground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Arduino GND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AO1/AO2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A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A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Left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  <a:tr h="453701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BO1/BO2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Motor B Outputs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Connect to Motor B terminals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Aptos Display"/>
                          <a:ea typeface="Aptos Display"/>
                          <a:cs typeface="Aptos Display"/>
                        </a:rPr>
                        <a:t>Right Motor</a:t>
                      </a:r>
                      <a:endParaRPr sz="1400">
                        <a:latin typeface="Aptos Display"/>
                        <a:cs typeface="Aptos Display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284987645" name=""/>
          <p:cNvSpPr txBox="1"/>
          <p:nvPr/>
        </p:nvSpPr>
        <p:spPr bwMode="auto">
          <a:xfrm flipH="0" flipV="0">
            <a:off x="364626" y="1414251"/>
            <a:ext cx="4105742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TB6612 Pin configuration With Arduino</a:t>
            </a:r>
            <a:endParaRPr/>
          </a:p>
        </p:txBody>
      </p:sp>
      <p:pic>
        <p:nvPicPr>
          <p:cNvPr id="8184973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1610" y="1961357"/>
            <a:ext cx="2501051" cy="2391653"/>
          </a:xfrm>
          <a:prstGeom prst="rect">
            <a:avLst/>
          </a:prstGeom>
        </p:spPr>
      </p:pic>
      <p:pic>
        <p:nvPicPr>
          <p:cNvPr id="152569989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3282" y="4682382"/>
            <a:ext cx="3819493" cy="1650762"/>
          </a:xfrm>
          <a:prstGeom prst="rect">
            <a:avLst/>
          </a:prstGeom>
        </p:spPr>
      </p:pic>
      <p:sp>
        <p:nvSpPr>
          <p:cNvPr id="1034654450" name=""/>
          <p:cNvSpPr txBox="1"/>
          <p:nvPr/>
        </p:nvSpPr>
        <p:spPr bwMode="auto">
          <a:xfrm flipH="0" flipV="0">
            <a:off x="214555" y="6436050"/>
            <a:ext cx="222376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Back View of Driver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41249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83934136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Concepts Introduced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Core Concepts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Encoder pulses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Interrupt Service Routines (ISR)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(A/B phase)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Atomic data access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Odometry fundamentals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links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electronics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embedded programming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,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kinematics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85021080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3612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2" y="-35460"/>
            <a:ext cx="10515600" cy="1103683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Wheel Encoder Counts &amp; Odometry</a:t>
            </a:r>
            <a:endParaRPr/>
          </a:p>
        </p:txBody>
      </p:sp>
      <p:sp>
        <p:nvSpPr>
          <p:cNvPr id="46890748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48" y="961399"/>
            <a:ext cx="11643643" cy="579511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Encoder Principle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Quadrature Encoding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Two signals: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Channel A &amp; Channel B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Phase difference determines direction</a:t>
            </a:r>
            <a:endParaRPr sz="24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136496774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099"/>
            <a:ext cx="2037717" cy="549226"/>
          </a:xfrm>
          <a:prstGeom prst="rect">
            <a:avLst/>
          </a:prstGeom>
        </p:spPr>
      </p:pic>
      <p:graphicFrame>
        <p:nvGraphicFramePr>
          <p:cNvPr id="650303400" name=""/>
          <p:cNvGraphicFramePr>
            <a:graphicFrameLocks xmlns:a="http://schemas.openxmlformats.org/drawingml/2006/main"/>
          </p:cNvGraphicFramePr>
          <p:nvPr/>
        </p:nvGraphicFramePr>
        <p:xfrm>
          <a:off x="821138" y="2886251"/>
          <a:ext cx="3148329" cy="8356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078774"/>
                <a:gridCol w="3083739"/>
              </a:tblGrid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endParaRPr sz="2800"/>
                    </a:p>
                  </a:txBody>
                  <a:tcPr vert="horz"/>
                </a:tc>
              </a:tr>
              <a:tr h="441129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B=HIGH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Forward</a:t>
                      </a:r>
                      <a:endParaRPr sz="2800"/>
                    </a:p>
                  </a:txBody>
                  <a:tcPr vert="horz"/>
                </a:tc>
              </a:tr>
              <a:tr h="405264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Rising A, B=LOW</a:t>
                      </a:r>
                      <a:endParaRPr sz="2800"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8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Reverse</a:t>
                      </a:r>
                      <a:endParaRPr sz="2800"/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1052031065" name=""/>
          <p:cNvSpPr/>
          <p:nvPr/>
        </p:nvSpPr>
        <p:spPr bwMode="auto">
          <a:xfrm flipH="0" flipV="0">
            <a:off x="508890" y="5180100"/>
            <a:ext cx="8409451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allows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direction detection without extra sensors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18</cp:revision>
  <dcterms:created xsi:type="dcterms:W3CDTF">2025-11-29T15:09:33Z</dcterms:created>
  <dcterms:modified xsi:type="dcterms:W3CDTF">2026-01-17T16:55:50Z</dcterms:modified>
</cp:coreProperties>
</file>